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198E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9078D5-B447-47FD-AD70-65390C75FABB}" type="datetimeFigureOut">
              <a:rPr lang="en-US" smtClean="0"/>
              <a:pPr/>
              <a:t>11/21/2016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B1741-66F3-4788-BA16-C79617C08CE9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Point_charge" TargetMode="External"/><Relationship Id="rId2" Type="http://schemas.openxmlformats.org/officeDocument/2006/relationships/hyperlink" Target="https://en.wikipedia.org/wiki/Force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Electromagnetic_fiel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95400" y="3733800"/>
            <a:ext cx="6400800" cy="2057400"/>
          </a:xfrm>
        </p:spPr>
        <p:txBody>
          <a:bodyPr>
            <a:no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400" dirty="0" smtClean="0">
                <a:solidFill>
                  <a:schemeClr val="tx1"/>
                </a:solidFill>
                <a:latin typeface="Baskerville Old Face" pitchFamily="18" charset="0"/>
              </a:rPr>
              <a:t>Presented By</a:t>
            </a:r>
            <a:endParaRPr lang="en-US" sz="2400" dirty="0" smtClean="0">
              <a:solidFill>
                <a:srgbClr val="FFFF99"/>
              </a:solidFill>
              <a:latin typeface="Baskerville Old Face" pitchFamily="18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en-US" u="sng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Baskerville Old Face" pitchFamily="18" charset="0"/>
              </a:rPr>
              <a:t>K. JAYADEV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Lecturer in Physics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P R Govt. College( A)</a:t>
            </a:r>
          </a:p>
          <a:p>
            <a:pPr eaLnBrk="1" hangingPunct="1">
              <a:lnSpc>
                <a:spcPct val="80000"/>
              </a:lnSpc>
            </a:pPr>
            <a:r>
              <a:rPr lang="en-US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Baskerville Old Face" pitchFamily="18" charset="0"/>
              </a:rPr>
              <a:t>kakinada</a:t>
            </a:r>
            <a:endParaRPr lang="en-US" dirty="0" smtClean="0">
              <a:solidFill>
                <a:schemeClr val="tx1">
                  <a:lumMod val="50000"/>
                  <a:lumOff val="50000"/>
                </a:schemeClr>
              </a:solidFill>
              <a:latin typeface="Baskerville Old Face" pitchFamily="18" charset="0"/>
            </a:endParaRPr>
          </a:p>
        </p:txBody>
      </p:sp>
      <p:sp>
        <p:nvSpPr>
          <p:cNvPr id="3075" name="WordArt 5" descr="Paper bag"/>
          <p:cNvSpPr>
            <a:spLocks noChangeArrowheads="1" noChangeShapeType="1" noTextEdit="1"/>
          </p:cNvSpPr>
          <p:nvPr/>
        </p:nvSpPr>
        <p:spPr bwMode="auto">
          <a:xfrm>
            <a:off x="609600" y="1752600"/>
            <a:ext cx="69342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IN" sz="3600" kern="10" dirty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Hall Effect</a:t>
            </a:r>
          </a:p>
        </p:txBody>
      </p:sp>
    </p:spTree>
  </p:cSld>
  <p:clrMapOvr>
    <a:masterClrMapping/>
  </p:clrMapOvr>
  <p:transition spd="slow" advClick="0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2000"/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4" dur="2000"/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7" dur="2000"/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0" dur="2000"/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3" dur="2000"/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ooper Black" pitchFamily="18" charset="0"/>
              </a:rPr>
              <a:t>HALL EFFECT</a:t>
            </a:r>
            <a:endParaRPr lang="en-IN" dirty="0">
              <a:latin typeface="Cooper Black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7030A0"/>
                </a:solidFill>
              </a:rPr>
              <a:t>The Hall effect was discovered in 1879 by Edwin Herbert Hall while working on his doctoral degree at the Johns Hopkins University in Baltimore, Maryland, USA.</a:t>
            </a:r>
          </a:p>
          <a:p>
            <a:r>
              <a:rPr lang="en-US" dirty="0" smtClean="0">
                <a:solidFill>
                  <a:srgbClr val="FF0000"/>
                </a:solidFill>
                <a:latin typeface="Baskerville Old Face" pitchFamily="18" charset="0"/>
              </a:rPr>
              <a:t>According to him “ When a Magnetic field is applied perpendicular to a current carrying conductor, a potential difference is developed between the points on opposite side of the conductor”</a:t>
            </a:r>
            <a:endParaRPr lang="en-IN" dirty="0">
              <a:solidFill>
                <a:srgbClr val="FF0000"/>
              </a:solidFill>
              <a:latin typeface="Baskerville Old Fac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xit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vertical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7030A0">
            <a:alpha val="79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914400"/>
            <a:ext cx="8229600" cy="5410200"/>
          </a:xfrm>
        </p:spPr>
        <p:txBody>
          <a:bodyPr>
            <a:normAutofit lnSpcReduction="10000"/>
          </a:bodyPr>
          <a:lstStyle/>
          <a:p>
            <a:pPr marL="0" indent="0"/>
            <a:endParaRPr lang="en-US" dirty="0" smtClean="0">
              <a:latin typeface="Calibri" pitchFamily="34" charset="0"/>
            </a:endParaRPr>
          </a:p>
          <a:p>
            <a:pPr marL="0" indent="0"/>
            <a:endParaRPr lang="en-US" dirty="0" smtClean="0">
              <a:latin typeface="Calibri" pitchFamily="34" charset="0"/>
            </a:endParaRPr>
          </a:p>
          <a:p>
            <a:pPr marL="0" indent="0"/>
            <a:endParaRPr lang="en-US" dirty="0" smtClean="0">
              <a:latin typeface="Calibri" pitchFamily="34" charset="0"/>
            </a:endParaRPr>
          </a:p>
          <a:p>
            <a:pPr marL="0" indent="0"/>
            <a:endParaRPr lang="en-US" dirty="0" smtClean="0">
              <a:latin typeface="Calibri" pitchFamily="34" charset="0"/>
            </a:endParaRPr>
          </a:p>
          <a:p>
            <a:pPr marL="0" indent="0"/>
            <a:endParaRPr lang="en-US" dirty="0" smtClean="0">
              <a:latin typeface="Calibri" pitchFamily="34" charset="0"/>
            </a:endParaRPr>
          </a:p>
          <a:p>
            <a:pPr marL="0" indent="0"/>
            <a:endParaRPr lang="en-US" dirty="0" smtClean="0">
              <a:latin typeface="Calibri" pitchFamily="34" charset="0"/>
            </a:endParaRPr>
          </a:p>
          <a:p>
            <a:r>
              <a:rPr lang="en-US" sz="2400" dirty="0" smtClean="0"/>
              <a:t>A static magnetic field has no effect on a charged particle unless it is moving.</a:t>
            </a:r>
          </a:p>
          <a:p>
            <a:r>
              <a:rPr lang="en-US" sz="2400" dirty="0" smtClean="0"/>
              <a:t> When charges flow, a mutually perpendicular force (Lorentz force) is induced on the charge.</a:t>
            </a:r>
          </a:p>
          <a:p>
            <a:r>
              <a:rPr lang="en-US" sz="2400" dirty="0" smtClean="0"/>
              <a:t>Now electrons and holes are separated by opposite force.  </a:t>
            </a:r>
          </a:p>
          <a:p>
            <a:pPr marL="0" indent="0">
              <a:buNone/>
            </a:pPr>
            <a:endParaRPr lang="en-US" dirty="0" smtClean="0">
              <a:latin typeface="Calibri" pitchFamily="34" charset="0"/>
            </a:endParaRPr>
          </a:p>
        </p:txBody>
      </p:sp>
      <p:pic>
        <p:nvPicPr>
          <p:cNvPr id="18436" name="Picture 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685800"/>
            <a:ext cx="6477000" cy="3276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2" descr="C:\Users\my\Desktop\New folder\gggggggggg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53200" y="609600"/>
            <a:ext cx="1963784" cy="158591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0"/>
                                        <p:tgtEl>
                                          <p:spTgt spid="18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1843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0" dur="2000"/>
                                        <p:tgtEl>
                                          <p:spTgt spid="1843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1843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F200">
                <a:alpha val="37000"/>
              </a:srgbClr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762000"/>
            <a:ext cx="8229600" cy="5562600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 smtClean="0"/>
              <a:t>The direction of the force is given by Flemings Left Hand rule.</a:t>
            </a:r>
          </a:p>
          <a:p>
            <a:r>
              <a:rPr lang="en-IN" b="1" dirty="0" smtClean="0"/>
              <a:t>Lorentz force</a:t>
            </a:r>
            <a:r>
              <a:rPr lang="en-IN" dirty="0" smtClean="0"/>
              <a:t> is the combination of electric and magnetic </a:t>
            </a:r>
            <a:r>
              <a:rPr lang="en-IN" dirty="0" smtClean="0">
                <a:hlinkClick r:id="rId2" tooltip="Force"/>
              </a:rPr>
              <a:t>force</a:t>
            </a:r>
            <a:r>
              <a:rPr lang="en-IN" dirty="0" smtClean="0"/>
              <a:t> on a </a:t>
            </a:r>
            <a:r>
              <a:rPr lang="en-IN" dirty="0" smtClean="0">
                <a:hlinkClick r:id="rId3" tooltip="Point charge"/>
              </a:rPr>
              <a:t>point charge</a:t>
            </a:r>
            <a:r>
              <a:rPr lang="en-IN" dirty="0" smtClean="0"/>
              <a:t> due to </a:t>
            </a:r>
            <a:r>
              <a:rPr lang="en-IN" dirty="0" smtClean="0">
                <a:hlinkClick r:id="rId4" tooltip="Electromagnetic field"/>
              </a:rPr>
              <a:t>electromagnetic fields</a:t>
            </a:r>
            <a:r>
              <a:rPr lang="en-IN" dirty="0" smtClean="0"/>
              <a:t>.</a:t>
            </a:r>
          </a:p>
          <a:p>
            <a:r>
              <a:rPr lang="en-IN" dirty="0" smtClean="0"/>
              <a:t> If a particle of charge </a:t>
            </a:r>
            <a:r>
              <a:rPr lang="en-IN" i="1" dirty="0" smtClean="0"/>
              <a:t>q</a:t>
            </a:r>
            <a:r>
              <a:rPr lang="en-IN" dirty="0" smtClean="0"/>
              <a:t> moves with velocity </a:t>
            </a:r>
            <a:r>
              <a:rPr lang="en-IN" b="1" dirty="0" smtClean="0"/>
              <a:t>v</a:t>
            </a:r>
            <a:r>
              <a:rPr lang="en-IN" dirty="0" smtClean="0"/>
              <a:t> in the presence of an electric field </a:t>
            </a:r>
            <a:r>
              <a:rPr lang="en-IN" b="1" dirty="0" smtClean="0"/>
              <a:t>E</a:t>
            </a:r>
            <a:r>
              <a:rPr lang="en-IN" dirty="0" smtClean="0"/>
              <a:t> and a magnetic field </a:t>
            </a:r>
            <a:r>
              <a:rPr lang="en-IN" b="1" dirty="0" smtClean="0"/>
              <a:t>B</a:t>
            </a:r>
            <a:r>
              <a:rPr lang="en-IN" dirty="0" smtClean="0"/>
              <a:t>, then it will experience a force F</a:t>
            </a:r>
          </a:p>
          <a:p>
            <a:pPr algn="ctr"/>
            <a:r>
              <a:rPr lang="en-US" dirty="0" smtClean="0"/>
              <a:t>F = </a:t>
            </a:r>
            <a:r>
              <a:rPr lang="en-US" dirty="0" err="1" smtClean="0"/>
              <a:t>qE</a:t>
            </a:r>
            <a:r>
              <a:rPr lang="en-US" sz="2000" dirty="0" err="1" smtClean="0"/>
              <a:t>H</a:t>
            </a:r>
            <a:r>
              <a:rPr lang="en-US" sz="2000" dirty="0" smtClean="0"/>
              <a:t> </a:t>
            </a:r>
            <a:r>
              <a:rPr lang="en-US" dirty="0" smtClean="0"/>
              <a:t>+ q (</a:t>
            </a:r>
            <a:r>
              <a:rPr lang="en-US" dirty="0" err="1" smtClean="0"/>
              <a:t>V</a:t>
            </a:r>
            <a:r>
              <a:rPr lang="en-US" sz="2000" dirty="0" err="1" smtClean="0"/>
              <a:t>d</a:t>
            </a:r>
            <a:r>
              <a:rPr lang="en-US" dirty="0" err="1" smtClean="0"/>
              <a:t>xB</a:t>
            </a:r>
            <a:r>
              <a:rPr lang="en-US" dirty="0" smtClean="0"/>
              <a:t>) </a:t>
            </a:r>
            <a:endParaRPr lang="en-IN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dirty="0" smtClean="0"/>
              <a:t>When net force acting on Charge Carrier is Zero</a:t>
            </a:r>
          </a:p>
          <a:p>
            <a:r>
              <a:rPr lang="en-US" dirty="0" err="1" smtClean="0"/>
              <a:t>qE</a:t>
            </a:r>
            <a:r>
              <a:rPr lang="en-US" sz="2000" b="1" dirty="0" err="1" smtClean="0"/>
              <a:t>H</a:t>
            </a:r>
            <a:r>
              <a:rPr lang="en-US" sz="2000" dirty="0" smtClean="0"/>
              <a:t> </a:t>
            </a:r>
            <a:r>
              <a:rPr lang="en-US" dirty="0" smtClean="0"/>
              <a:t>+ q (</a:t>
            </a:r>
            <a:r>
              <a:rPr lang="en-US" dirty="0" err="1" smtClean="0"/>
              <a:t>V</a:t>
            </a:r>
            <a:r>
              <a:rPr lang="en-US" sz="2000" b="1" dirty="0" err="1" smtClean="0"/>
              <a:t>d</a:t>
            </a:r>
            <a:r>
              <a:rPr lang="en-US" sz="2000" dirty="0" smtClean="0"/>
              <a:t> </a:t>
            </a:r>
            <a:r>
              <a:rPr lang="en-US" dirty="0" smtClean="0"/>
              <a:t>x B) = 0</a:t>
            </a:r>
            <a:endParaRPr lang="en-IN" dirty="0" smtClean="0"/>
          </a:p>
          <a:p>
            <a:r>
              <a:rPr lang="en-US" dirty="0" smtClean="0"/>
              <a:t>E</a:t>
            </a:r>
            <a:r>
              <a:rPr lang="en-US" sz="2000" b="1" dirty="0" smtClean="0"/>
              <a:t>H</a:t>
            </a:r>
            <a:r>
              <a:rPr lang="en-US" sz="2000" dirty="0" smtClean="0"/>
              <a:t> </a:t>
            </a:r>
            <a:r>
              <a:rPr lang="en-US" dirty="0" smtClean="0"/>
              <a:t>= -(</a:t>
            </a:r>
            <a:r>
              <a:rPr lang="en-US" dirty="0" err="1" smtClean="0"/>
              <a:t>V</a:t>
            </a:r>
            <a:r>
              <a:rPr lang="en-US" sz="2000" b="1" dirty="0" err="1" smtClean="0"/>
              <a:t>d</a:t>
            </a:r>
            <a:r>
              <a:rPr lang="en-US" sz="2000" b="1" dirty="0" smtClean="0"/>
              <a:t> </a:t>
            </a:r>
            <a:r>
              <a:rPr lang="en-US" dirty="0" smtClean="0"/>
              <a:t>x B) or  In magnitude E</a:t>
            </a:r>
            <a:r>
              <a:rPr lang="en-US" sz="2000" b="1" dirty="0" smtClean="0"/>
              <a:t>H</a:t>
            </a:r>
            <a:r>
              <a:rPr lang="en-US" sz="2000" dirty="0" smtClean="0"/>
              <a:t> </a:t>
            </a:r>
            <a:r>
              <a:rPr lang="en-US" dirty="0" smtClean="0"/>
              <a:t>=</a:t>
            </a:r>
            <a:r>
              <a:rPr lang="en-US" sz="2000" b="1" dirty="0" smtClean="0"/>
              <a:t> </a:t>
            </a:r>
            <a:r>
              <a:rPr lang="en-US" dirty="0" smtClean="0"/>
              <a:t>-</a:t>
            </a:r>
            <a:r>
              <a:rPr lang="en-US" dirty="0" err="1" smtClean="0"/>
              <a:t>V</a:t>
            </a:r>
            <a:r>
              <a:rPr lang="en-US" sz="2000" b="1" dirty="0" err="1" smtClean="0"/>
              <a:t>d</a:t>
            </a:r>
            <a:r>
              <a:rPr lang="en-US" sz="2000" b="1" dirty="0" smtClean="0"/>
              <a:t> </a:t>
            </a:r>
            <a:r>
              <a:rPr lang="en-US" dirty="0" smtClean="0"/>
              <a:t> B</a:t>
            </a:r>
          </a:p>
          <a:p>
            <a:r>
              <a:rPr lang="en-US" dirty="0" smtClean="0"/>
              <a:t>The drift velocity </a:t>
            </a:r>
            <a:r>
              <a:rPr lang="en-US" dirty="0" err="1" smtClean="0"/>
              <a:t>V</a:t>
            </a:r>
            <a:r>
              <a:rPr lang="en-US" sz="2000" b="1" dirty="0" err="1" smtClean="0"/>
              <a:t>d</a:t>
            </a:r>
            <a:r>
              <a:rPr lang="en-US" dirty="0" smtClean="0"/>
              <a:t> is related to current density j by	 </a:t>
            </a:r>
            <a:r>
              <a:rPr lang="en-US" dirty="0" err="1" smtClean="0"/>
              <a:t>V</a:t>
            </a:r>
            <a:r>
              <a:rPr lang="en-US" sz="2000" b="1" dirty="0" err="1" smtClean="0"/>
              <a:t>d</a:t>
            </a:r>
            <a:r>
              <a:rPr lang="en-US" sz="2000" b="1" dirty="0" smtClean="0"/>
              <a:t> = </a:t>
            </a:r>
            <a:r>
              <a:rPr lang="en-US" b="1" dirty="0" smtClean="0"/>
              <a:t>- </a:t>
            </a:r>
            <a:r>
              <a:rPr lang="en-US" dirty="0" smtClean="0"/>
              <a:t>j / </a:t>
            </a:r>
            <a:r>
              <a:rPr lang="en-US" dirty="0" err="1" smtClean="0"/>
              <a:t>nq</a:t>
            </a:r>
            <a:endParaRPr lang="en-US" dirty="0" smtClean="0"/>
          </a:p>
          <a:p>
            <a:r>
              <a:rPr lang="en-US" sz="2400" dirty="0" smtClean="0"/>
              <a:t>Where n is the number of charge carriers in unit volume.</a:t>
            </a:r>
          </a:p>
          <a:p>
            <a:r>
              <a:rPr lang="en-US" dirty="0" smtClean="0"/>
              <a:t>Hence E</a:t>
            </a:r>
            <a:r>
              <a:rPr lang="en-US" sz="2000" b="1" dirty="0" smtClean="0"/>
              <a:t>H =</a:t>
            </a:r>
            <a:r>
              <a:rPr lang="en-US" dirty="0" smtClean="0"/>
              <a:t> (1/</a:t>
            </a:r>
            <a:r>
              <a:rPr lang="en-US" dirty="0" err="1" smtClean="0"/>
              <a:t>nq</a:t>
            </a:r>
            <a:r>
              <a:rPr lang="en-US" dirty="0" smtClean="0"/>
              <a:t>) </a:t>
            </a:r>
            <a:r>
              <a:rPr lang="en-US" dirty="0" err="1" smtClean="0"/>
              <a:t>jB</a:t>
            </a:r>
            <a:endParaRPr lang="en-US" dirty="0" smtClean="0"/>
          </a:p>
          <a:p>
            <a:r>
              <a:rPr lang="en-US" dirty="0" smtClean="0"/>
              <a:t>Also if V</a:t>
            </a:r>
            <a:r>
              <a:rPr lang="en-US" sz="2000" b="1" dirty="0" smtClean="0"/>
              <a:t>H </a:t>
            </a:r>
            <a:r>
              <a:rPr lang="en-US" dirty="0" smtClean="0"/>
              <a:t>is the Hall Voltage, then E</a:t>
            </a:r>
            <a:r>
              <a:rPr lang="en-US" sz="2000" b="1" dirty="0" smtClean="0"/>
              <a:t>H </a:t>
            </a:r>
            <a:r>
              <a:rPr lang="en-US" dirty="0" smtClean="0"/>
              <a:t>= (V</a:t>
            </a:r>
            <a:r>
              <a:rPr lang="en-US" sz="2000" b="1" dirty="0" smtClean="0"/>
              <a:t>H</a:t>
            </a:r>
            <a:r>
              <a:rPr lang="en-US" dirty="0" smtClean="0"/>
              <a:t>/d)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 smtClean="0"/>
              <a:t>The ratio of Hall Electric field E</a:t>
            </a:r>
            <a:r>
              <a:rPr lang="en-US" sz="2000" b="1" dirty="0" smtClean="0"/>
              <a:t>H </a:t>
            </a:r>
            <a:r>
              <a:rPr lang="en-US" dirty="0" smtClean="0"/>
              <a:t>and product of current density j and magnetic field B is Known as Hall Coefficient (R</a:t>
            </a:r>
            <a:r>
              <a:rPr lang="en-US" sz="2000" b="1" dirty="0" smtClean="0"/>
              <a:t>H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</a:t>
            </a:r>
            <a:r>
              <a:rPr lang="en-US" sz="2000" b="1" dirty="0" smtClean="0"/>
              <a:t>H  </a:t>
            </a:r>
            <a:r>
              <a:rPr lang="en-US" dirty="0" smtClean="0"/>
              <a:t>= (E</a:t>
            </a:r>
            <a:r>
              <a:rPr lang="en-US" sz="2000" b="1" dirty="0" smtClean="0"/>
              <a:t>H / </a:t>
            </a:r>
            <a:r>
              <a:rPr lang="en-US" dirty="0" err="1" smtClean="0"/>
              <a:t>jB</a:t>
            </a:r>
            <a:r>
              <a:rPr lang="en-US" dirty="0" smtClean="0"/>
              <a:t>) = 1/</a:t>
            </a:r>
            <a:r>
              <a:rPr lang="en-US" dirty="0" err="1" smtClean="0"/>
              <a:t>nq</a:t>
            </a:r>
            <a:endParaRPr lang="en-US" dirty="0" smtClean="0"/>
          </a:p>
          <a:p>
            <a:r>
              <a:rPr lang="en-US" dirty="0" smtClean="0"/>
              <a:t> R</a:t>
            </a:r>
            <a:r>
              <a:rPr lang="en-US" sz="2000" b="1" dirty="0" smtClean="0"/>
              <a:t>H  </a:t>
            </a:r>
            <a:r>
              <a:rPr lang="en-US" dirty="0" smtClean="0"/>
              <a:t>= 1/</a:t>
            </a:r>
            <a:r>
              <a:rPr lang="en-US" dirty="0" err="1" smtClean="0"/>
              <a:t>nq</a:t>
            </a:r>
            <a:r>
              <a:rPr lang="en-US" dirty="0" smtClean="0"/>
              <a:t>.</a:t>
            </a:r>
          </a:p>
          <a:p>
            <a:r>
              <a:rPr lang="en-US" dirty="0" smtClean="0"/>
              <a:t> It is negative when the charge carriers are Electrons, and is positive when the charge carriers are holes.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i</a:t>
            </a:r>
            <a:r>
              <a:rPr lang="en-US" dirty="0" smtClean="0"/>
              <a:t>) It gives the information about the sign of  the charge carrier</a:t>
            </a:r>
          </a:p>
          <a:p>
            <a:r>
              <a:rPr lang="en-US" dirty="0" smtClean="0"/>
              <a:t>ii) We can understand the electrical conduction in metals &amp; in Semi conductors.</a:t>
            </a:r>
          </a:p>
          <a:p>
            <a:r>
              <a:rPr lang="en-US" dirty="0" smtClean="0"/>
              <a:t>Iii) We can also measure the drift velocity </a:t>
            </a:r>
            <a:r>
              <a:rPr lang="en-US" dirty="0" err="1" smtClean="0"/>
              <a:t>V</a:t>
            </a:r>
            <a:r>
              <a:rPr lang="en-US" sz="2400" dirty="0" err="1" smtClean="0"/>
              <a:t>d</a:t>
            </a:r>
            <a:r>
              <a:rPr lang="en-US" b="1" dirty="0" smtClean="0"/>
              <a:t> </a:t>
            </a:r>
            <a:r>
              <a:rPr lang="en-US" dirty="0" smtClean="0"/>
              <a:t>of the charge carriers.</a:t>
            </a:r>
          </a:p>
          <a:p>
            <a:r>
              <a:rPr lang="en-US" dirty="0" smtClean="0"/>
              <a:t>iv) We can know the number of charge carriers per unit volume n by measuring the Hall Coefficient</a:t>
            </a:r>
            <a:endParaRPr lang="en-IN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125</TotalTime>
  <Words>310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HALL EFFECT</vt:lpstr>
      <vt:lpstr>Slide 3</vt:lpstr>
      <vt:lpstr>Slide 4</vt:lpstr>
      <vt:lpstr>Slide 5</vt:lpstr>
      <vt:lpstr>Slide 6</vt:lpstr>
      <vt:lpstr>Applications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HALL EFFECT</dc:title>
  <dc:creator>JayD</dc:creator>
  <cp:lastModifiedBy>my</cp:lastModifiedBy>
  <cp:revision>14</cp:revision>
  <dcterms:created xsi:type="dcterms:W3CDTF">2006-08-16T00:00:00Z</dcterms:created>
  <dcterms:modified xsi:type="dcterms:W3CDTF">2016-11-21T13:34:33Z</dcterms:modified>
</cp:coreProperties>
</file>